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86" r:id="rId5"/>
    <p:sldId id="280" r:id="rId6"/>
    <p:sldId id="284" r:id="rId7"/>
    <p:sldId id="287" r:id="rId8"/>
    <p:sldId id="285" r:id="rId9"/>
    <p:sldId id="288" r:id="rId10"/>
    <p:sldId id="282" r:id="rId11"/>
    <p:sldId id="279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793" autoAdjust="0"/>
  </p:normalViewPr>
  <p:slideViewPr>
    <p:cSldViewPr>
      <p:cViewPr>
        <p:scale>
          <a:sx n="75" d="100"/>
          <a:sy n="75" d="100"/>
        </p:scale>
        <p:origin x="-282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2A449-D7BE-4D6E-8B48-4B064DBE5C1F}" type="doc">
      <dgm:prSet loTypeId="urn:microsoft.com/office/officeart/2008/layout/RadialCluster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512C605-4DBC-459B-954F-401D795365D9}">
      <dgm:prSet phldrT="[Texte]"/>
      <dgm:spPr/>
      <dgm:t>
        <a:bodyPr/>
        <a:lstStyle/>
        <a:p>
          <a:r>
            <a:rPr lang="fr-FR" dirty="0" smtClean="0"/>
            <a:t>4500 couches en WMS et WFS</a:t>
          </a:r>
          <a:endParaRPr lang="fr-FR" dirty="0"/>
        </a:p>
      </dgm:t>
    </dgm:pt>
    <dgm:pt modelId="{83A3B282-7858-439D-8225-2F2A9DD60EF2}" type="parTrans" cxnId="{6C619E33-8612-4DA3-BEB8-8A12236329E2}">
      <dgm:prSet/>
      <dgm:spPr/>
      <dgm:t>
        <a:bodyPr/>
        <a:lstStyle/>
        <a:p>
          <a:endParaRPr lang="fr-FR"/>
        </a:p>
      </dgm:t>
    </dgm:pt>
    <dgm:pt modelId="{42921AF8-6FFC-4EF9-BBA1-3992A3647B23}" type="sibTrans" cxnId="{6C619E33-8612-4DA3-BEB8-8A12236329E2}">
      <dgm:prSet/>
      <dgm:spPr/>
      <dgm:t>
        <a:bodyPr/>
        <a:lstStyle/>
        <a:p>
          <a:endParaRPr lang="fr-FR"/>
        </a:p>
      </dgm:t>
    </dgm:pt>
    <dgm:pt modelId="{D5CEC7A6-55D2-417B-B90A-5A94FB3B230E}">
      <dgm:prSet phldrT="[Texte]"/>
      <dgm:spPr/>
      <dgm:t>
        <a:bodyPr/>
        <a:lstStyle/>
        <a:p>
          <a:r>
            <a:rPr lang="fr-FR" dirty="0" smtClean="0"/>
            <a:t>800 cartes publiées</a:t>
          </a:r>
          <a:endParaRPr lang="fr-FR" dirty="0"/>
        </a:p>
      </dgm:t>
    </dgm:pt>
    <dgm:pt modelId="{ED1A3EE2-9765-4D22-8049-9ED67C90E7DD}" type="parTrans" cxnId="{3ABDEE64-2329-4597-A556-5DBE87DA93B1}">
      <dgm:prSet/>
      <dgm:spPr/>
      <dgm:t>
        <a:bodyPr/>
        <a:lstStyle/>
        <a:p>
          <a:endParaRPr lang="fr-FR"/>
        </a:p>
      </dgm:t>
    </dgm:pt>
    <dgm:pt modelId="{5FF4A918-D5DB-4074-AD94-5047070E0134}" type="sibTrans" cxnId="{3ABDEE64-2329-4597-A556-5DBE87DA93B1}">
      <dgm:prSet/>
      <dgm:spPr/>
      <dgm:t>
        <a:bodyPr/>
        <a:lstStyle/>
        <a:p>
          <a:endParaRPr lang="fr-FR"/>
        </a:p>
      </dgm:t>
    </dgm:pt>
    <dgm:pt modelId="{1C511C21-9363-4113-8BAD-25A996206795}">
      <dgm:prSet phldrT="[Texte]"/>
      <dgm:spPr/>
      <dgm:t>
        <a:bodyPr/>
        <a:lstStyle/>
        <a:p>
          <a:r>
            <a:rPr lang="fr-FR" dirty="0" smtClean="0"/>
            <a:t>12000 fiches de métadonnées</a:t>
          </a:r>
          <a:endParaRPr lang="fr-FR" dirty="0"/>
        </a:p>
      </dgm:t>
    </dgm:pt>
    <dgm:pt modelId="{5B5EB2F9-D107-4790-BAF4-3FBDFB10A34B}" type="parTrans" cxnId="{DA7B03C3-5391-4B41-A132-4EF604AF12DC}">
      <dgm:prSet/>
      <dgm:spPr/>
      <dgm:t>
        <a:bodyPr/>
        <a:lstStyle/>
        <a:p>
          <a:endParaRPr lang="fr-FR"/>
        </a:p>
      </dgm:t>
    </dgm:pt>
    <dgm:pt modelId="{1E9A9F78-4531-4E02-8971-56D3EC072756}" type="sibTrans" cxnId="{DA7B03C3-5391-4B41-A132-4EF604AF12DC}">
      <dgm:prSet/>
      <dgm:spPr/>
      <dgm:t>
        <a:bodyPr/>
        <a:lstStyle/>
        <a:p>
          <a:endParaRPr lang="fr-FR"/>
        </a:p>
      </dgm:t>
    </dgm:pt>
    <dgm:pt modelId="{C92A0DA3-EE3C-4F35-9153-0087E81B5F51}">
      <dgm:prSet phldrT="[Texte]"/>
      <dgm:spPr/>
      <dgm:t>
        <a:bodyPr/>
        <a:lstStyle/>
        <a:p>
          <a:r>
            <a:rPr lang="fr-FR" dirty="0" smtClean="0"/>
            <a:t>67 % des données en téléchargement direct</a:t>
          </a:r>
          <a:endParaRPr lang="fr-FR" dirty="0"/>
        </a:p>
      </dgm:t>
    </dgm:pt>
    <dgm:pt modelId="{CD89151E-F96E-47F2-8120-4E82D7C03DD3}" type="parTrans" cxnId="{E1B5CA0F-6E6D-43DC-BA87-98B355601D66}">
      <dgm:prSet/>
      <dgm:spPr/>
      <dgm:t>
        <a:bodyPr/>
        <a:lstStyle/>
        <a:p>
          <a:endParaRPr lang="fr-FR"/>
        </a:p>
      </dgm:t>
    </dgm:pt>
    <dgm:pt modelId="{9F306E1A-468C-4157-8E6C-E0463E9D2D6D}" type="sibTrans" cxnId="{E1B5CA0F-6E6D-43DC-BA87-98B355601D66}">
      <dgm:prSet/>
      <dgm:spPr/>
      <dgm:t>
        <a:bodyPr/>
        <a:lstStyle/>
        <a:p>
          <a:endParaRPr lang="fr-FR"/>
        </a:p>
      </dgm:t>
    </dgm:pt>
    <dgm:pt modelId="{8457A991-075F-473B-881E-AED7BB6A8652}" type="pres">
      <dgm:prSet presAssocID="{A732A449-D7BE-4D6E-8B48-4B064DBE5C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3FF9A2F-E8C0-4658-A93E-CDF8C8D9B2BB}" type="pres">
      <dgm:prSet presAssocID="{8512C605-4DBC-459B-954F-401D795365D9}" presName="singleCycle" presStyleCnt="0"/>
      <dgm:spPr/>
    </dgm:pt>
    <dgm:pt modelId="{C3B597AE-F302-4202-AA63-533ED4A15398}" type="pres">
      <dgm:prSet presAssocID="{8512C605-4DBC-459B-954F-401D795365D9}" presName="singleCenter" presStyleLbl="node1" presStyleIdx="0" presStyleCnt="4" custLinFactNeighborX="-2097" custLinFactNeighborY="-10390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3CD399-AF7D-4EDA-9FBE-1E586543DD9E}" type="pres">
      <dgm:prSet presAssocID="{ED1A3EE2-9765-4D22-8049-9ED67C90E7DD}" presName="Name56" presStyleLbl="parChTrans1D2" presStyleIdx="0" presStyleCnt="3"/>
      <dgm:spPr/>
      <dgm:t>
        <a:bodyPr/>
        <a:lstStyle/>
        <a:p>
          <a:endParaRPr lang="fr-FR"/>
        </a:p>
      </dgm:t>
    </dgm:pt>
    <dgm:pt modelId="{E5C9E827-EC99-4DCF-9866-5DC9BF9242A6}" type="pres">
      <dgm:prSet presAssocID="{D5CEC7A6-55D2-417B-B90A-5A94FB3B230E}" presName="text0" presStyleLbl="node1" presStyleIdx="1" presStyleCnt="4" custRadScaleRad="112117" custRadScaleInc="-248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66F60-7BB4-43A8-99EE-5F45B272D488}" type="pres">
      <dgm:prSet presAssocID="{5B5EB2F9-D107-4790-BAF4-3FBDFB10A34B}" presName="Name56" presStyleLbl="parChTrans1D2" presStyleIdx="1" presStyleCnt="3"/>
      <dgm:spPr/>
      <dgm:t>
        <a:bodyPr/>
        <a:lstStyle/>
        <a:p>
          <a:endParaRPr lang="fr-FR"/>
        </a:p>
      </dgm:t>
    </dgm:pt>
    <dgm:pt modelId="{954524CE-65E5-4D32-B730-7577C2CCE195}" type="pres">
      <dgm:prSet presAssocID="{1C511C21-9363-4113-8BAD-25A996206795}" presName="text0" presStyleLbl="node1" presStyleIdx="2" presStyleCnt="4" custScaleX="1654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19C922-C734-411F-B21C-89FA8670F832}" type="pres">
      <dgm:prSet presAssocID="{CD89151E-F96E-47F2-8120-4E82D7C03DD3}" presName="Name56" presStyleLbl="parChTrans1D2" presStyleIdx="2" presStyleCnt="3"/>
      <dgm:spPr/>
      <dgm:t>
        <a:bodyPr/>
        <a:lstStyle/>
        <a:p>
          <a:endParaRPr lang="fr-FR"/>
        </a:p>
      </dgm:t>
    </dgm:pt>
    <dgm:pt modelId="{F565C719-59B4-43A6-AB85-7858B0BA7F37}" type="pres">
      <dgm:prSet presAssocID="{C92A0DA3-EE3C-4F35-9153-0087E81B5F51}" presName="text0" presStyleLbl="node1" presStyleIdx="3" presStyleCnt="4" custScaleX="230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BDEE64-2329-4597-A556-5DBE87DA93B1}" srcId="{8512C605-4DBC-459B-954F-401D795365D9}" destId="{D5CEC7A6-55D2-417B-B90A-5A94FB3B230E}" srcOrd="0" destOrd="0" parTransId="{ED1A3EE2-9765-4D22-8049-9ED67C90E7DD}" sibTransId="{5FF4A918-D5DB-4074-AD94-5047070E0134}"/>
    <dgm:cxn modelId="{B0E37864-AB30-4BFC-B055-8326EC70B9E3}" type="presOf" srcId="{A732A449-D7BE-4D6E-8B48-4B064DBE5C1F}" destId="{8457A991-075F-473B-881E-AED7BB6A8652}" srcOrd="0" destOrd="0" presId="urn:microsoft.com/office/officeart/2008/layout/RadialCluster"/>
    <dgm:cxn modelId="{8B6BE927-3706-4963-B8C7-F457F4B56723}" type="presOf" srcId="{C92A0DA3-EE3C-4F35-9153-0087E81B5F51}" destId="{F565C719-59B4-43A6-AB85-7858B0BA7F37}" srcOrd="0" destOrd="0" presId="urn:microsoft.com/office/officeart/2008/layout/RadialCluster"/>
    <dgm:cxn modelId="{8A3524C9-B298-4303-8F18-9240543EE086}" type="presOf" srcId="{CD89151E-F96E-47F2-8120-4E82D7C03DD3}" destId="{7E19C922-C734-411F-B21C-89FA8670F832}" srcOrd="0" destOrd="0" presId="urn:microsoft.com/office/officeart/2008/layout/RadialCluster"/>
    <dgm:cxn modelId="{DA7B03C3-5391-4B41-A132-4EF604AF12DC}" srcId="{8512C605-4DBC-459B-954F-401D795365D9}" destId="{1C511C21-9363-4113-8BAD-25A996206795}" srcOrd="1" destOrd="0" parTransId="{5B5EB2F9-D107-4790-BAF4-3FBDFB10A34B}" sibTransId="{1E9A9F78-4531-4E02-8971-56D3EC072756}"/>
    <dgm:cxn modelId="{E5D1C775-3E17-42E9-A116-226D27CD77E6}" type="presOf" srcId="{5B5EB2F9-D107-4790-BAF4-3FBDFB10A34B}" destId="{3C566F60-7BB4-43A8-99EE-5F45B272D488}" srcOrd="0" destOrd="0" presId="urn:microsoft.com/office/officeart/2008/layout/RadialCluster"/>
    <dgm:cxn modelId="{774C5ECD-1269-4DC8-9D49-C7057DBA7E7F}" type="presOf" srcId="{1C511C21-9363-4113-8BAD-25A996206795}" destId="{954524CE-65E5-4D32-B730-7577C2CCE195}" srcOrd="0" destOrd="0" presId="urn:microsoft.com/office/officeart/2008/layout/RadialCluster"/>
    <dgm:cxn modelId="{F72DCB70-DD2E-4B7C-BDB7-E7E3C443E7D2}" type="presOf" srcId="{ED1A3EE2-9765-4D22-8049-9ED67C90E7DD}" destId="{E93CD399-AF7D-4EDA-9FBE-1E586543DD9E}" srcOrd="0" destOrd="0" presId="urn:microsoft.com/office/officeart/2008/layout/RadialCluster"/>
    <dgm:cxn modelId="{1062B520-05CD-468D-8FE3-F51A98195013}" type="presOf" srcId="{D5CEC7A6-55D2-417B-B90A-5A94FB3B230E}" destId="{E5C9E827-EC99-4DCF-9866-5DC9BF9242A6}" srcOrd="0" destOrd="0" presId="urn:microsoft.com/office/officeart/2008/layout/RadialCluster"/>
    <dgm:cxn modelId="{9021C86B-ACDF-45C8-A75B-2A0893D0486B}" type="presOf" srcId="{8512C605-4DBC-459B-954F-401D795365D9}" destId="{C3B597AE-F302-4202-AA63-533ED4A15398}" srcOrd="0" destOrd="0" presId="urn:microsoft.com/office/officeart/2008/layout/RadialCluster"/>
    <dgm:cxn modelId="{6C619E33-8612-4DA3-BEB8-8A12236329E2}" srcId="{A732A449-D7BE-4D6E-8B48-4B064DBE5C1F}" destId="{8512C605-4DBC-459B-954F-401D795365D9}" srcOrd="0" destOrd="0" parTransId="{83A3B282-7858-439D-8225-2F2A9DD60EF2}" sibTransId="{42921AF8-6FFC-4EF9-BBA1-3992A3647B23}"/>
    <dgm:cxn modelId="{E1B5CA0F-6E6D-43DC-BA87-98B355601D66}" srcId="{8512C605-4DBC-459B-954F-401D795365D9}" destId="{C92A0DA3-EE3C-4F35-9153-0087E81B5F51}" srcOrd="2" destOrd="0" parTransId="{CD89151E-F96E-47F2-8120-4E82D7C03DD3}" sibTransId="{9F306E1A-468C-4157-8E6C-E0463E9D2D6D}"/>
    <dgm:cxn modelId="{0D43B3F2-0964-46CC-A5F0-CB246E3FF104}" type="presParOf" srcId="{8457A991-075F-473B-881E-AED7BB6A8652}" destId="{03FF9A2F-E8C0-4658-A93E-CDF8C8D9B2BB}" srcOrd="0" destOrd="0" presId="urn:microsoft.com/office/officeart/2008/layout/RadialCluster"/>
    <dgm:cxn modelId="{AD2AE0AB-137F-428D-9C5C-AAED6EA5C86A}" type="presParOf" srcId="{03FF9A2F-E8C0-4658-A93E-CDF8C8D9B2BB}" destId="{C3B597AE-F302-4202-AA63-533ED4A15398}" srcOrd="0" destOrd="0" presId="urn:microsoft.com/office/officeart/2008/layout/RadialCluster"/>
    <dgm:cxn modelId="{2A5E5096-B01C-4C50-B934-AA9E84DBAB8F}" type="presParOf" srcId="{03FF9A2F-E8C0-4658-A93E-CDF8C8D9B2BB}" destId="{E93CD399-AF7D-4EDA-9FBE-1E586543DD9E}" srcOrd="1" destOrd="0" presId="urn:microsoft.com/office/officeart/2008/layout/RadialCluster"/>
    <dgm:cxn modelId="{21D523A1-6E76-45EC-95D3-E0110D035D3D}" type="presParOf" srcId="{03FF9A2F-E8C0-4658-A93E-CDF8C8D9B2BB}" destId="{E5C9E827-EC99-4DCF-9866-5DC9BF9242A6}" srcOrd="2" destOrd="0" presId="urn:microsoft.com/office/officeart/2008/layout/RadialCluster"/>
    <dgm:cxn modelId="{3B54B7E2-269D-4398-81AF-DB9485991D8E}" type="presParOf" srcId="{03FF9A2F-E8C0-4658-A93E-CDF8C8D9B2BB}" destId="{3C566F60-7BB4-43A8-99EE-5F45B272D488}" srcOrd="3" destOrd="0" presId="urn:microsoft.com/office/officeart/2008/layout/RadialCluster"/>
    <dgm:cxn modelId="{8E279FEE-4C87-41FC-954A-97C4212122B5}" type="presParOf" srcId="{03FF9A2F-E8C0-4658-A93E-CDF8C8D9B2BB}" destId="{954524CE-65E5-4D32-B730-7577C2CCE195}" srcOrd="4" destOrd="0" presId="urn:microsoft.com/office/officeart/2008/layout/RadialCluster"/>
    <dgm:cxn modelId="{50146F4A-39B3-45C2-B230-2E82E72D3530}" type="presParOf" srcId="{03FF9A2F-E8C0-4658-A93E-CDF8C8D9B2BB}" destId="{7E19C922-C734-411F-B21C-89FA8670F832}" srcOrd="5" destOrd="0" presId="urn:microsoft.com/office/officeart/2008/layout/RadialCluster"/>
    <dgm:cxn modelId="{B8DEFF70-4DD5-4456-8318-D185F3D923A9}" type="presParOf" srcId="{03FF9A2F-E8C0-4658-A93E-CDF8C8D9B2BB}" destId="{F565C719-59B4-43A6-AB85-7858B0BA7F3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C6F80-9D66-484F-B8B4-36DD5A62C072}" type="doc">
      <dgm:prSet loTypeId="urn:microsoft.com/office/officeart/2005/8/layout/venn1" loCatId="relationship" qsTypeId="urn:microsoft.com/office/officeart/2005/8/quickstyle/simple1" qsCatId="simple" csTypeId="urn:microsoft.com/office/officeart/2005/8/colors/accent3_4" csCatId="accent3" phldr="1"/>
      <dgm:spPr/>
    </dgm:pt>
    <dgm:pt modelId="{EAAB5315-FC5D-43EB-AAC8-F590932A9041}">
      <dgm:prSet phldrT="[Texte]" custT="1"/>
      <dgm:spPr/>
      <dgm:t>
        <a:bodyPr/>
        <a:lstStyle/>
        <a:p>
          <a:r>
            <a:rPr lang="fr-FR" sz="2400" b="1" dirty="0" smtClean="0"/>
            <a:t>CARMEN</a:t>
          </a:r>
          <a:endParaRPr lang="fr-FR" sz="2400" b="1" dirty="0"/>
        </a:p>
      </dgm:t>
    </dgm:pt>
    <dgm:pt modelId="{F9BB8A9E-D6E9-4C36-ACDA-493F32B32828}" type="parTrans" cxnId="{A2D4EC39-C3E1-44C5-8E5B-1FED3413CD50}">
      <dgm:prSet/>
      <dgm:spPr/>
      <dgm:t>
        <a:bodyPr/>
        <a:lstStyle/>
        <a:p>
          <a:endParaRPr lang="fr-FR"/>
        </a:p>
      </dgm:t>
    </dgm:pt>
    <dgm:pt modelId="{08970867-574A-494C-AC5C-EF167F8ED890}" type="sibTrans" cxnId="{A2D4EC39-C3E1-44C5-8E5B-1FED3413CD50}">
      <dgm:prSet/>
      <dgm:spPr/>
      <dgm:t>
        <a:bodyPr/>
        <a:lstStyle/>
        <a:p>
          <a:endParaRPr lang="fr-FR"/>
        </a:p>
      </dgm:t>
    </dgm:pt>
    <dgm:pt modelId="{7871D568-96A8-4F9F-BA94-C8CEC410F097}">
      <dgm:prSet phldrT="[Texte]" custT="1"/>
      <dgm:spPr/>
      <dgm:t>
        <a:bodyPr/>
        <a:lstStyle/>
        <a:p>
          <a:pPr algn="r"/>
          <a:r>
            <a:rPr lang="fr-FR" sz="1100" b="1" dirty="0" smtClean="0"/>
            <a:t>GEORISQUES</a:t>
          </a:r>
          <a:endParaRPr lang="fr-FR" sz="1100" b="1" dirty="0"/>
        </a:p>
      </dgm:t>
    </dgm:pt>
    <dgm:pt modelId="{E9C0C8FD-5549-4086-BC77-3595152C4E4A}" type="parTrans" cxnId="{A25BCD99-B83B-4FBF-AAC7-BBD6CABF426D}">
      <dgm:prSet/>
      <dgm:spPr/>
      <dgm:t>
        <a:bodyPr/>
        <a:lstStyle/>
        <a:p>
          <a:endParaRPr lang="fr-FR"/>
        </a:p>
      </dgm:t>
    </dgm:pt>
    <dgm:pt modelId="{8DCB31BF-F7CF-4A8D-B342-CA6786F8055D}" type="sibTrans" cxnId="{A25BCD99-B83B-4FBF-AAC7-BBD6CABF426D}">
      <dgm:prSet/>
      <dgm:spPr/>
      <dgm:t>
        <a:bodyPr/>
        <a:lstStyle/>
        <a:p>
          <a:endParaRPr lang="fr-FR"/>
        </a:p>
      </dgm:t>
    </dgm:pt>
    <dgm:pt modelId="{C9A6D01E-614A-47B3-9A3D-77B09CBB3FE5}">
      <dgm:prSet phldrT="[Texte]"/>
      <dgm:spPr/>
      <dgm:t>
        <a:bodyPr/>
        <a:lstStyle/>
        <a:p>
          <a:r>
            <a:rPr lang="fr-FR" dirty="0" smtClean="0"/>
            <a:t>GEOIDE </a:t>
          </a:r>
          <a:r>
            <a:rPr lang="fr-FR" dirty="0" err="1" smtClean="0"/>
            <a:t>Carto</a:t>
          </a:r>
          <a:endParaRPr lang="fr-FR" dirty="0"/>
        </a:p>
      </dgm:t>
    </dgm:pt>
    <dgm:pt modelId="{ECAB936C-15B9-4FC4-91A2-111E79D67717}" type="parTrans" cxnId="{D61F2D75-7923-442E-ACC8-CA745228E317}">
      <dgm:prSet/>
      <dgm:spPr/>
      <dgm:t>
        <a:bodyPr/>
        <a:lstStyle/>
        <a:p>
          <a:endParaRPr lang="fr-FR"/>
        </a:p>
      </dgm:t>
    </dgm:pt>
    <dgm:pt modelId="{AD9496C1-7C5F-4C4D-AC45-A1E391CB3D6D}" type="sibTrans" cxnId="{D61F2D75-7923-442E-ACC8-CA745228E317}">
      <dgm:prSet/>
      <dgm:spPr/>
      <dgm:t>
        <a:bodyPr/>
        <a:lstStyle/>
        <a:p>
          <a:endParaRPr lang="fr-FR"/>
        </a:p>
      </dgm:t>
    </dgm:pt>
    <dgm:pt modelId="{48C3440C-39B3-4EA8-B3EA-A9DCFD3AD553}">
      <dgm:prSet phldrT="[Texte]"/>
      <dgm:spPr/>
      <dgm:t>
        <a:bodyPr/>
        <a:lstStyle/>
        <a:p>
          <a:r>
            <a:rPr lang="fr-FR" dirty="0" smtClean="0"/>
            <a:t>Prodige</a:t>
          </a:r>
          <a:endParaRPr lang="fr-FR" dirty="0"/>
        </a:p>
      </dgm:t>
    </dgm:pt>
    <dgm:pt modelId="{9036104E-EB51-4238-B0C1-49564591038A}" type="parTrans" cxnId="{5952B479-95DD-49CB-BAE4-689EF4F86FBB}">
      <dgm:prSet/>
      <dgm:spPr/>
      <dgm:t>
        <a:bodyPr/>
        <a:lstStyle/>
        <a:p>
          <a:endParaRPr lang="fr-FR"/>
        </a:p>
      </dgm:t>
    </dgm:pt>
    <dgm:pt modelId="{F6493FAF-EA07-495B-A60D-0018FC8BC62A}" type="sibTrans" cxnId="{5952B479-95DD-49CB-BAE4-689EF4F86FBB}">
      <dgm:prSet/>
      <dgm:spPr/>
      <dgm:t>
        <a:bodyPr/>
        <a:lstStyle/>
        <a:p>
          <a:endParaRPr lang="fr-FR"/>
        </a:p>
      </dgm:t>
    </dgm:pt>
    <dgm:pt modelId="{387251C6-8954-4664-867D-C996BC954F76}" type="pres">
      <dgm:prSet presAssocID="{5ABC6F80-9D66-484F-B8B4-36DD5A62C072}" presName="compositeShape" presStyleCnt="0">
        <dgm:presLayoutVars>
          <dgm:chMax val="7"/>
          <dgm:dir/>
          <dgm:resizeHandles val="exact"/>
        </dgm:presLayoutVars>
      </dgm:prSet>
      <dgm:spPr/>
    </dgm:pt>
    <dgm:pt modelId="{52357719-BA37-4260-A7C5-9EDBCD517CF5}" type="pres">
      <dgm:prSet presAssocID="{EAAB5315-FC5D-43EB-AAC8-F590932A9041}" presName="circ1" presStyleLbl="vennNode1" presStyleIdx="0" presStyleCnt="4" custScaleX="72917" custScaleY="72917"/>
      <dgm:spPr/>
      <dgm:t>
        <a:bodyPr/>
        <a:lstStyle/>
        <a:p>
          <a:endParaRPr lang="fr-FR"/>
        </a:p>
      </dgm:t>
    </dgm:pt>
    <dgm:pt modelId="{817EFD1F-4C01-4F0E-BE17-396141C07D6E}" type="pres">
      <dgm:prSet presAssocID="{EAAB5315-FC5D-43EB-AAC8-F590932A90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2BA16F-13CD-46CE-9C71-1001132DB785}" type="pres">
      <dgm:prSet presAssocID="{7871D568-96A8-4F9F-BA94-C8CEC410F097}" presName="circ2" presStyleLbl="vennNode1" presStyleIdx="1" presStyleCnt="4" custScaleX="82697" custScaleY="70219" custLinFactNeighborX="20670" custLinFactNeighborY="6088"/>
      <dgm:spPr/>
      <dgm:t>
        <a:bodyPr/>
        <a:lstStyle/>
        <a:p>
          <a:endParaRPr lang="fr-FR"/>
        </a:p>
      </dgm:t>
    </dgm:pt>
    <dgm:pt modelId="{5E3CF92B-7C98-4E87-BED8-E77A381FCD48}" type="pres">
      <dgm:prSet presAssocID="{7871D568-96A8-4F9F-BA94-C8CEC410F0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C1043E-00F8-4632-B70E-9186A131C39C}" type="pres">
      <dgm:prSet presAssocID="{C9A6D01E-614A-47B3-9A3D-77B09CBB3FE5}" presName="circ3" presStyleLbl="vennNode1" presStyleIdx="2" presStyleCnt="4" custScaleX="86010" custScaleY="62964" custLinFactNeighborX="3072" custLinFactNeighborY="14378"/>
      <dgm:spPr/>
      <dgm:t>
        <a:bodyPr/>
        <a:lstStyle/>
        <a:p>
          <a:endParaRPr lang="fr-FR"/>
        </a:p>
      </dgm:t>
    </dgm:pt>
    <dgm:pt modelId="{5CB63D58-AF82-4C65-A7E0-10CD5AFCE904}" type="pres">
      <dgm:prSet presAssocID="{C9A6D01E-614A-47B3-9A3D-77B09CBB3F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3D1AE5-9B0B-43AB-8580-256185F5567E}" type="pres">
      <dgm:prSet presAssocID="{48C3440C-39B3-4EA8-B3EA-A9DCFD3AD553}" presName="circ4" presStyleLbl="vennNode1" presStyleIdx="3" presStyleCnt="4" custScaleX="79131" custScaleY="76229" custLinFactNeighborX="-14537" custLinFactNeighborY="6906"/>
      <dgm:spPr/>
      <dgm:t>
        <a:bodyPr/>
        <a:lstStyle/>
        <a:p>
          <a:endParaRPr lang="fr-FR"/>
        </a:p>
      </dgm:t>
    </dgm:pt>
    <dgm:pt modelId="{B30821CD-BE4E-4868-95BB-0938B3BCD9F0}" type="pres">
      <dgm:prSet presAssocID="{48C3440C-39B3-4EA8-B3EA-A9DCFD3AD55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DCBAAC-8E60-4B96-A6DA-4C4AC70CD3F4}" type="presOf" srcId="{C9A6D01E-614A-47B3-9A3D-77B09CBB3FE5}" destId="{5CB63D58-AF82-4C65-A7E0-10CD5AFCE904}" srcOrd="1" destOrd="0" presId="urn:microsoft.com/office/officeart/2005/8/layout/venn1"/>
    <dgm:cxn modelId="{B6470571-78B4-4E96-864C-9BCC56EF510F}" type="presOf" srcId="{5ABC6F80-9D66-484F-B8B4-36DD5A62C072}" destId="{387251C6-8954-4664-867D-C996BC954F76}" srcOrd="0" destOrd="0" presId="urn:microsoft.com/office/officeart/2005/8/layout/venn1"/>
    <dgm:cxn modelId="{6D34263F-0189-4F11-A56A-B248E5827B7D}" type="presOf" srcId="{48C3440C-39B3-4EA8-B3EA-A9DCFD3AD553}" destId="{4F3D1AE5-9B0B-43AB-8580-256185F5567E}" srcOrd="0" destOrd="0" presId="urn:microsoft.com/office/officeart/2005/8/layout/venn1"/>
    <dgm:cxn modelId="{CB215DE5-D179-460D-B728-2D1371362E8F}" type="presOf" srcId="{EAAB5315-FC5D-43EB-AAC8-F590932A9041}" destId="{817EFD1F-4C01-4F0E-BE17-396141C07D6E}" srcOrd="1" destOrd="0" presId="urn:microsoft.com/office/officeart/2005/8/layout/venn1"/>
    <dgm:cxn modelId="{A25BCD99-B83B-4FBF-AAC7-BBD6CABF426D}" srcId="{5ABC6F80-9D66-484F-B8B4-36DD5A62C072}" destId="{7871D568-96A8-4F9F-BA94-C8CEC410F097}" srcOrd="1" destOrd="0" parTransId="{E9C0C8FD-5549-4086-BC77-3595152C4E4A}" sibTransId="{8DCB31BF-F7CF-4A8D-B342-CA6786F8055D}"/>
    <dgm:cxn modelId="{5952B479-95DD-49CB-BAE4-689EF4F86FBB}" srcId="{5ABC6F80-9D66-484F-B8B4-36DD5A62C072}" destId="{48C3440C-39B3-4EA8-B3EA-A9DCFD3AD553}" srcOrd="3" destOrd="0" parTransId="{9036104E-EB51-4238-B0C1-49564591038A}" sibTransId="{F6493FAF-EA07-495B-A60D-0018FC8BC62A}"/>
    <dgm:cxn modelId="{A2F0FF8B-C9CE-4385-A835-3CCCDCB2E33A}" type="presOf" srcId="{48C3440C-39B3-4EA8-B3EA-A9DCFD3AD553}" destId="{B30821CD-BE4E-4868-95BB-0938B3BCD9F0}" srcOrd="1" destOrd="0" presId="urn:microsoft.com/office/officeart/2005/8/layout/venn1"/>
    <dgm:cxn modelId="{416A35E2-EB42-47D0-8097-3BA6F585204F}" type="presOf" srcId="{EAAB5315-FC5D-43EB-AAC8-F590932A9041}" destId="{52357719-BA37-4260-A7C5-9EDBCD517CF5}" srcOrd="0" destOrd="0" presId="urn:microsoft.com/office/officeart/2005/8/layout/venn1"/>
    <dgm:cxn modelId="{D61F2D75-7923-442E-ACC8-CA745228E317}" srcId="{5ABC6F80-9D66-484F-B8B4-36DD5A62C072}" destId="{C9A6D01E-614A-47B3-9A3D-77B09CBB3FE5}" srcOrd="2" destOrd="0" parTransId="{ECAB936C-15B9-4FC4-91A2-111E79D67717}" sibTransId="{AD9496C1-7C5F-4C4D-AC45-A1E391CB3D6D}"/>
    <dgm:cxn modelId="{0642EF00-7A1D-4799-A82C-6B17033A5399}" type="presOf" srcId="{7871D568-96A8-4F9F-BA94-C8CEC410F097}" destId="{012BA16F-13CD-46CE-9C71-1001132DB785}" srcOrd="0" destOrd="0" presId="urn:microsoft.com/office/officeart/2005/8/layout/venn1"/>
    <dgm:cxn modelId="{FC37BE42-F5D6-4D8F-85B4-2B1EA69A34EE}" type="presOf" srcId="{7871D568-96A8-4F9F-BA94-C8CEC410F097}" destId="{5E3CF92B-7C98-4E87-BED8-E77A381FCD48}" srcOrd="1" destOrd="0" presId="urn:microsoft.com/office/officeart/2005/8/layout/venn1"/>
    <dgm:cxn modelId="{A2D4EC39-C3E1-44C5-8E5B-1FED3413CD50}" srcId="{5ABC6F80-9D66-484F-B8B4-36DD5A62C072}" destId="{EAAB5315-FC5D-43EB-AAC8-F590932A9041}" srcOrd="0" destOrd="0" parTransId="{F9BB8A9E-D6E9-4C36-ACDA-493F32B32828}" sibTransId="{08970867-574A-494C-AC5C-EF167F8ED890}"/>
    <dgm:cxn modelId="{1001BEF5-AD97-4621-A50E-B60691E7D31D}" type="presOf" srcId="{C9A6D01E-614A-47B3-9A3D-77B09CBB3FE5}" destId="{68C1043E-00F8-4632-B70E-9186A131C39C}" srcOrd="0" destOrd="0" presId="urn:microsoft.com/office/officeart/2005/8/layout/venn1"/>
    <dgm:cxn modelId="{A7B7A78B-67EB-4F53-8EBC-5709C7412FA0}" type="presParOf" srcId="{387251C6-8954-4664-867D-C996BC954F76}" destId="{52357719-BA37-4260-A7C5-9EDBCD517CF5}" srcOrd="0" destOrd="0" presId="urn:microsoft.com/office/officeart/2005/8/layout/venn1"/>
    <dgm:cxn modelId="{B3045D65-EF56-4BBE-86DD-D561D66E9EDF}" type="presParOf" srcId="{387251C6-8954-4664-867D-C996BC954F76}" destId="{817EFD1F-4C01-4F0E-BE17-396141C07D6E}" srcOrd="1" destOrd="0" presId="urn:microsoft.com/office/officeart/2005/8/layout/venn1"/>
    <dgm:cxn modelId="{F2F46D12-B28E-41FB-B956-7781EFD0E118}" type="presParOf" srcId="{387251C6-8954-4664-867D-C996BC954F76}" destId="{012BA16F-13CD-46CE-9C71-1001132DB785}" srcOrd="2" destOrd="0" presId="urn:microsoft.com/office/officeart/2005/8/layout/venn1"/>
    <dgm:cxn modelId="{530CC121-2DD7-4507-821D-E6372229B8CE}" type="presParOf" srcId="{387251C6-8954-4664-867D-C996BC954F76}" destId="{5E3CF92B-7C98-4E87-BED8-E77A381FCD48}" srcOrd="3" destOrd="0" presId="urn:microsoft.com/office/officeart/2005/8/layout/venn1"/>
    <dgm:cxn modelId="{464A7F32-9AEF-40EC-8FC4-8F8B191DB2CB}" type="presParOf" srcId="{387251C6-8954-4664-867D-C996BC954F76}" destId="{68C1043E-00F8-4632-B70E-9186A131C39C}" srcOrd="4" destOrd="0" presId="urn:microsoft.com/office/officeart/2005/8/layout/venn1"/>
    <dgm:cxn modelId="{6086E651-9C8C-4D78-B6A1-A6B33B648F95}" type="presParOf" srcId="{387251C6-8954-4664-867D-C996BC954F76}" destId="{5CB63D58-AF82-4C65-A7E0-10CD5AFCE904}" srcOrd="5" destOrd="0" presId="urn:microsoft.com/office/officeart/2005/8/layout/venn1"/>
    <dgm:cxn modelId="{919B078D-F229-440A-8386-97628E889224}" type="presParOf" srcId="{387251C6-8954-4664-867D-C996BC954F76}" destId="{4F3D1AE5-9B0B-43AB-8580-256185F5567E}" srcOrd="6" destOrd="0" presId="urn:microsoft.com/office/officeart/2005/8/layout/venn1"/>
    <dgm:cxn modelId="{E6FF1040-9D1E-4DD3-B5D6-38C995C917AD}" type="presParOf" srcId="{387251C6-8954-4664-867D-C996BC954F76}" destId="{B30821CD-BE4E-4868-95BB-0938B3BCD9F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97AE-F302-4202-AA63-533ED4A15398}">
      <dsp:nvSpPr>
        <dsp:cNvPr id="0" name=""/>
        <dsp:cNvSpPr/>
      </dsp:nvSpPr>
      <dsp:spPr>
        <a:xfrm>
          <a:off x="3718120" y="1728206"/>
          <a:ext cx="1403328" cy="140332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4500 couches en WMS et WFS</a:t>
          </a:r>
          <a:endParaRPr lang="fr-FR" sz="2000" kern="1200" dirty="0"/>
        </a:p>
      </dsp:txBody>
      <dsp:txXfrm>
        <a:off x="3786625" y="1796711"/>
        <a:ext cx="1266318" cy="1266318"/>
      </dsp:txXfrm>
    </dsp:sp>
    <dsp:sp modelId="{E93CD399-AF7D-4EDA-9FBE-1E586543DD9E}">
      <dsp:nvSpPr>
        <dsp:cNvPr id="0" name=""/>
        <dsp:cNvSpPr/>
      </dsp:nvSpPr>
      <dsp:spPr>
        <a:xfrm rot="15254902">
          <a:off x="3748952" y="1370225"/>
          <a:ext cx="743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897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9E827-EC99-4DCF-9866-5DC9BF9242A6}">
      <dsp:nvSpPr>
        <dsp:cNvPr id="0" name=""/>
        <dsp:cNvSpPr/>
      </dsp:nvSpPr>
      <dsp:spPr>
        <a:xfrm>
          <a:off x="3417213" y="72013"/>
          <a:ext cx="940230" cy="940230"/>
        </a:xfrm>
        <a:prstGeom prst="roundRect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800 cartes publiées</a:t>
          </a:r>
          <a:endParaRPr lang="fr-FR" sz="1700" kern="1200" dirty="0"/>
        </a:p>
      </dsp:txBody>
      <dsp:txXfrm>
        <a:off x="3463111" y="117911"/>
        <a:ext cx="848434" cy="848434"/>
      </dsp:txXfrm>
    </dsp:sp>
    <dsp:sp modelId="{3C566F60-7BB4-43A8-99EE-5F45B272D488}">
      <dsp:nvSpPr>
        <dsp:cNvPr id="0" name=""/>
        <dsp:cNvSpPr/>
      </dsp:nvSpPr>
      <dsp:spPr>
        <a:xfrm rot="2276281">
          <a:off x="5033965" y="3231366"/>
          <a:ext cx="827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953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524CE-65E5-4D32-B730-7577C2CCE195}">
      <dsp:nvSpPr>
        <dsp:cNvPr id="0" name=""/>
        <dsp:cNvSpPr/>
      </dsp:nvSpPr>
      <dsp:spPr>
        <a:xfrm>
          <a:off x="5599920" y="3485882"/>
          <a:ext cx="1555159" cy="940230"/>
        </a:xfrm>
        <a:prstGeom prst="roundRect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12000 fiches de métadonnées</a:t>
          </a:r>
          <a:endParaRPr lang="fr-FR" sz="1800" kern="1200" dirty="0"/>
        </a:p>
      </dsp:txBody>
      <dsp:txXfrm>
        <a:off x="5645818" y="3531780"/>
        <a:ext cx="1463363" cy="848434"/>
      </dsp:txXfrm>
    </dsp:sp>
    <dsp:sp modelId="{7E19C922-C734-411F-B21C-89FA8670F832}">
      <dsp:nvSpPr>
        <dsp:cNvPr id="0" name=""/>
        <dsp:cNvSpPr/>
      </dsp:nvSpPr>
      <dsp:spPr>
        <a:xfrm rot="8360460">
          <a:off x="3106295" y="3259203"/>
          <a:ext cx="695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809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5C719-59B4-43A6-AB85-7858B0BA7F37}">
      <dsp:nvSpPr>
        <dsp:cNvPr id="0" name=""/>
        <dsp:cNvSpPr/>
      </dsp:nvSpPr>
      <dsp:spPr>
        <a:xfrm>
          <a:off x="1557888" y="3485882"/>
          <a:ext cx="2170079" cy="940230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67 % des données en téléchargement direct</a:t>
          </a:r>
          <a:endParaRPr lang="fr-FR" sz="1800" kern="1200" dirty="0"/>
        </a:p>
      </dsp:txBody>
      <dsp:txXfrm>
        <a:off x="1603786" y="3531780"/>
        <a:ext cx="2078283" cy="848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57719-BA37-4260-A7C5-9EDBCD517CF5}">
      <dsp:nvSpPr>
        <dsp:cNvPr id="0" name=""/>
        <dsp:cNvSpPr/>
      </dsp:nvSpPr>
      <dsp:spPr>
        <a:xfrm>
          <a:off x="3219734" y="430226"/>
          <a:ext cx="1747402" cy="174740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CARMEN</a:t>
          </a:r>
          <a:endParaRPr lang="fr-FR" sz="2400" b="1" kern="1200" dirty="0"/>
        </a:p>
      </dsp:txBody>
      <dsp:txXfrm>
        <a:off x="3421358" y="665453"/>
        <a:ext cx="1344155" cy="554464"/>
      </dsp:txXfrm>
    </dsp:sp>
    <dsp:sp modelId="{012BA16F-13CD-46CE-9C71-1001132DB785}">
      <dsp:nvSpPr>
        <dsp:cNvPr id="0" name=""/>
        <dsp:cNvSpPr/>
      </dsp:nvSpPr>
      <dsp:spPr>
        <a:xfrm>
          <a:off x="4657848" y="1668406"/>
          <a:ext cx="1981772" cy="1682746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GEORISQUES</a:t>
          </a:r>
          <a:endParaRPr lang="fr-FR" sz="1100" b="1" kern="1200" dirty="0"/>
        </a:p>
      </dsp:txBody>
      <dsp:txXfrm>
        <a:off x="5724956" y="1862569"/>
        <a:ext cx="762220" cy="1294420"/>
      </dsp:txXfrm>
    </dsp:sp>
    <dsp:sp modelId="{68C1043E-00F8-4632-B70E-9186A131C39C}">
      <dsp:nvSpPr>
        <dsp:cNvPr id="0" name=""/>
        <dsp:cNvSpPr/>
      </dsp:nvSpPr>
      <dsp:spPr>
        <a:xfrm>
          <a:off x="3136470" y="3013958"/>
          <a:ext cx="2061166" cy="1508885"/>
        </a:xfrm>
        <a:prstGeom prst="ellipse">
          <a:avLst/>
        </a:prstGeom>
        <a:solidFill>
          <a:schemeClr val="accent3">
            <a:shade val="80000"/>
            <a:alpha val="50000"/>
            <a:hueOff val="280354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GEOIDE </a:t>
          </a:r>
          <a:r>
            <a:rPr lang="fr-FR" sz="1800" kern="1200" dirty="0" err="1" smtClean="0"/>
            <a:t>Carto</a:t>
          </a:r>
          <a:endParaRPr lang="fr-FR" sz="1800" kern="1200" dirty="0"/>
        </a:p>
      </dsp:txBody>
      <dsp:txXfrm>
        <a:off x="3374297" y="3840943"/>
        <a:ext cx="1585512" cy="478781"/>
      </dsp:txXfrm>
    </dsp:sp>
    <dsp:sp modelId="{4F3D1AE5-9B0B-43AB-8580-256185F5567E}">
      <dsp:nvSpPr>
        <dsp:cNvPr id="0" name=""/>
        <dsp:cNvSpPr/>
      </dsp:nvSpPr>
      <dsp:spPr>
        <a:xfrm>
          <a:off x="1736951" y="1615996"/>
          <a:ext cx="1896316" cy="1826771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Prodige</a:t>
          </a:r>
          <a:endParaRPr lang="fr-FR" sz="1800" kern="1200" dirty="0"/>
        </a:p>
      </dsp:txBody>
      <dsp:txXfrm>
        <a:off x="1882822" y="1826777"/>
        <a:ext cx="729352" cy="140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430B-852B-4C36-991B-1D17F39983ED}" type="datetimeFigureOut">
              <a:rPr lang="fr-FR" smtClean="0"/>
              <a:t>04/02/2016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6497-F95F-48B3-A639-D69DB1CCC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7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Soit une</a:t>
            </a:r>
            <a:r>
              <a:rPr lang="fr-FR" baseline="0" dirty="0" smtClean="0"/>
              <a:t> augmentation de 18,5 % </a:t>
            </a:r>
            <a:r>
              <a:rPr lang="fr-FR" baseline="0" dirty="0" err="1" smtClean="0"/>
              <a:t>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2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mailto:Supportcarmen@brgm.fr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2899" y="2060848"/>
            <a:ext cx="5561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CARMEN 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Et les autres IDG</a:t>
            </a:r>
            <a:endParaRPr lang="fr-F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09194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Stéphane LOIGEROT</a:t>
            </a:r>
          </a:p>
          <a:p>
            <a:pPr algn="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BRGM/DSI/ISTN/SDI</a:t>
            </a:r>
          </a:p>
          <a:p>
            <a:pPr algn="r"/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48388"/>
            <a:ext cx="3008016" cy="6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CARMEN et GéoRisques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3554879" y="3933056"/>
            <a:ext cx="2160240" cy="2562145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FTP CARMEN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3371" y="4054250"/>
            <a:ext cx="281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 : 108 territoires déposés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421489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PPR</a:t>
            </a:r>
          </a:p>
          <a:p>
            <a:r>
              <a:rPr lang="fr-FR" dirty="0" smtClean="0"/>
              <a:t>772 plans déposés</a:t>
            </a:r>
            <a:endParaRPr lang="fr-FR" dirty="0"/>
          </a:p>
        </p:txBody>
      </p:sp>
      <p:sp>
        <p:nvSpPr>
          <p:cNvPr id="8" name="Flèche courbée vers le bas 7"/>
          <p:cNvSpPr/>
          <p:nvPr/>
        </p:nvSpPr>
        <p:spPr>
          <a:xfrm rot="1439854">
            <a:off x="3406944" y="3875478"/>
            <a:ext cx="1103329" cy="4929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0800000" flipV="1">
            <a:off x="4932040" y="3349260"/>
            <a:ext cx="1656184" cy="7924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e bas 9"/>
          <p:cNvSpPr/>
          <p:nvPr/>
        </p:nvSpPr>
        <p:spPr>
          <a:xfrm rot="9308447" flipV="1">
            <a:off x="4219835" y="2779195"/>
            <a:ext cx="3515201" cy="7924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026092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PPRT</a:t>
            </a:r>
          </a:p>
          <a:p>
            <a:r>
              <a:rPr lang="fr-FR" dirty="0" smtClean="0"/>
              <a:t>67 plans déposés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18344" y="2077030"/>
            <a:ext cx="85581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Dépôt FTP pour vérification de la conformités  aux géostandards des données attributaires </a:t>
            </a:r>
          </a:p>
          <a:p>
            <a:r>
              <a:rPr lang="fr-FR" sz="1400" b="1" dirty="0"/>
              <a:t>des TRI et PPR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Facilité de mise en œuvre : répertoires dans le FTP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Facilité de création des </a:t>
            </a:r>
            <a:r>
              <a:rPr lang="fr-FR" sz="1400" dirty="0" smtClean="0"/>
              <a:t>comptes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Sécurisation du dépôt sur l’infra BRGM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Disponibilité pour le projet GéoRisques</a:t>
            </a:r>
          </a:p>
        </p:txBody>
      </p:sp>
    </p:spTree>
    <p:extLst>
      <p:ext uri="{BB962C8B-B14F-4D97-AF65-F5344CB8AC3E}">
        <p14:creationId xmlns:p14="http://schemas.microsoft.com/office/powerpoint/2010/main" val="7050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96752"/>
            <a:ext cx="6464896" cy="72008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CARMEN et les autres IDG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CARMEN est une plateforme de diffusion « alternative »</a:t>
            </a:r>
          </a:p>
          <a:p>
            <a:pPr marL="0" indent="0">
              <a:buNone/>
            </a:pPr>
            <a:endParaRPr lang="fr-FR" sz="2000" dirty="0" smtClean="0"/>
          </a:p>
          <a:p>
            <a:pPr marL="857250" lvl="1" indent="-457200">
              <a:buFont typeface="Arial"/>
              <a:buChar char="•"/>
            </a:pPr>
            <a:r>
              <a:rPr lang="fr-FR" sz="2000" dirty="0"/>
              <a:t>Pour des services adaptés aux besoins des utilisateurs </a:t>
            </a:r>
          </a:p>
          <a:p>
            <a:pPr marL="857250" lvl="1" indent="-457200">
              <a:buFont typeface="Arial"/>
              <a:buChar char="•"/>
            </a:pPr>
            <a:r>
              <a:rPr lang="fr-FR" sz="2000" dirty="0" smtClean="0"/>
              <a:t>Pour des données moins « bien » structurées  </a:t>
            </a:r>
          </a:p>
          <a:p>
            <a:pPr marL="857250" lvl="1" indent="-457200">
              <a:buFont typeface="Arial"/>
              <a:buChar char="•"/>
            </a:pPr>
            <a:r>
              <a:rPr lang="fr-FR" sz="2000" dirty="0" smtClean="0"/>
              <a:t>Pour permettre d’être conforme INSPIRE</a:t>
            </a:r>
          </a:p>
          <a:p>
            <a:pPr marL="857250" lvl="1" indent="-457200">
              <a:buFont typeface="Arial"/>
              <a:buChar char="•"/>
            </a:pPr>
            <a:r>
              <a:rPr lang="fr-FR" sz="2000" dirty="0" smtClean="0"/>
              <a:t>Pour une modularité plus importante pour vers les autres  IDG</a:t>
            </a:r>
          </a:p>
          <a:p>
            <a:pPr marL="857250" lvl="1" indent="-457200">
              <a:buFont typeface="Arial"/>
              <a:buChar char="•"/>
            </a:pPr>
            <a:endParaRPr lang="fr-FR" sz="2000" dirty="0"/>
          </a:p>
          <a:p>
            <a:pPr marL="40005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8078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" y="5428052"/>
            <a:ext cx="1982322" cy="10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58" y="4657771"/>
            <a:ext cx="1623344" cy="10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7" y="5431170"/>
            <a:ext cx="1778330" cy="100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3" y="4041272"/>
            <a:ext cx="1607664" cy="100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39" y="4432043"/>
            <a:ext cx="1955631" cy="99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2005" y="5522942"/>
            <a:ext cx="1683698" cy="101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52567" y="4801787"/>
            <a:ext cx="1449516" cy="99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1365" y="5495122"/>
            <a:ext cx="1613123" cy="100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08" y="4005064"/>
            <a:ext cx="1142080" cy="149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laque 12"/>
          <p:cNvSpPr/>
          <p:nvPr/>
        </p:nvSpPr>
        <p:spPr>
          <a:xfrm>
            <a:off x="2627784" y="2630252"/>
            <a:ext cx="3612617" cy="93001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L’équipe Support CARMEN </a:t>
            </a:r>
          </a:p>
          <a:p>
            <a:pPr algn="ctr"/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  <a:hlinkClick r:id="rId11"/>
              </a:rPr>
              <a:t>Supportcarmen@brgm.fr</a:t>
            </a:r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fr-FR" sz="1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157592" cy="5040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Journée des adhérents  2°édition 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2058" y="6539644"/>
            <a:ext cx="38164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50" dirty="0" err="1" smtClean="0"/>
              <a:t>S.Loigerot</a:t>
            </a:r>
            <a:r>
              <a:rPr lang="fr-FR" sz="1050" dirty="0" smtClean="0"/>
              <a:t>  BRGM/DSI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63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6561" y="2276872"/>
            <a:ext cx="8424936" cy="2736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fr-FR" sz="1400" dirty="0" smtClean="0">
                <a:latin typeface="DejaVu Sans" pitchFamily="34"/>
              </a:rPr>
              <a:t>est gratuit depuis le début et le restera</a:t>
            </a:r>
          </a:p>
          <a:p>
            <a:r>
              <a:rPr lang="fr-FR" sz="1400" dirty="0" smtClean="0">
                <a:latin typeface="DejaVu Sans" pitchFamily="34"/>
              </a:rPr>
              <a:t>est une plateforme permettant d’être conforme aux préconisations d’INSPIRE, à savoir associer ses données à des métadonnées de données, des métadonnées de services, du téléchargement direct (flux ATOM). </a:t>
            </a:r>
            <a:r>
              <a:rPr lang="fr-FR" sz="1400" dirty="0" smtClean="0">
                <a:latin typeface="DejaVu Sans" pitchFamily="34"/>
              </a:rPr>
              <a:t>Reste très utilisé le téléchargement des données via le FrontOffice</a:t>
            </a:r>
            <a:endParaRPr lang="fr-FR" sz="1400" dirty="0" smtClean="0">
              <a:latin typeface="DejaVu Sans" pitchFamily="34"/>
            </a:endParaRPr>
          </a:p>
          <a:p>
            <a:r>
              <a:rPr lang="fr-FR" sz="1400" dirty="0" smtClean="0">
                <a:latin typeface="DejaVu Sans" pitchFamily="34"/>
              </a:rPr>
              <a:t>s’adresse à des </a:t>
            </a:r>
            <a:r>
              <a:rPr lang="fr-FR" sz="1400" dirty="0" smtClean="0">
                <a:latin typeface="DejaVu Sans" pitchFamily="34"/>
              </a:rPr>
              <a:t>communautés produisant beaucoup de données : </a:t>
            </a:r>
          </a:p>
          <a:p>
            <a:pPr lvl="1"/>
            <a:r>
              <a:rPr lang="fr-FR" sz="1000" dirty="0" smtClean="0">
                <a:latin typeface="DejaVu Sans" pitchFamily="34"/>
              </a:rPr>
              <a:t>Systèmes d’Information sur l’Eau</a:t>
            </a:r>
          </a:p>
          <a:p>
            <a:pPr lvl="1"/>
            <a:r>
              <a:rPr lang="fr-FR" sz="1000" dirty="0" smtClean="0">
                <a:latin typeface="DejaVu Sans" pitchFamily="34"/>
              </a:rPr>
              <a:t>Systèmes d’information Nature et Paysage</a:t>
            </a:r>
          </a:p>
          <a:p>
            <a:pPr lvl="1"/>
            <a:r>
              <a:rPr lang="fr-FR" sz="1000" dirty="0" smtClean="0">
                <a:latin typeface="DejaVu Sans" pitchFamily="34"/>
              </a:rPr>
              <a:t>La DGPR et les données sur risques</a:t>
            </a:r>
          </a:p>
          <a:p>
            <a:pPr lvl="1"/>
            <a:r>
              <a:rPr lang="fr-FR" sz="1000" dirty="0" smtClean="0">
                <a:latin typeface="DejaVu Sans" pitchFamily="34"/>
              </a:rPr>
              <a:t>Les structures en charge de l’urbanisme</a:t>
            </a:r>
          </a:p>
        </p:txBody>
      </p:sp>
      <p:sp>
        <p:nvSpPr>
          <p:cNvPr id="5" name="Plaque 4"/>
          <p:cNvSpPr/>
          <p:nvPr/>
        </p:nvSpPr>
        <p:spPr>
          <a:xfrm>
            <a:off x="3372946" y="5157192"/>
            <a:ext cx="2252166" cy="114867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180 administrateurs de données actifs en 2016</a:t>
            </a:r>
            <a:endParaRPr lang="fr-FR" sz="14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2058" y="6539644"/>
            <a:ext cx="38164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50" dirty="0" err="1" smtClean="0"/>
              <a:t>S.Loigerot</a:t>
            </a:r>
            <a:r>
              <a:rPr lang="fr-FR" sz="1050" dirty="0" smtClean="0"/>
              <a:t>  BRGM/DSI</a:t>
            </a:r>
            <a:endParaRPr lang="fr-FR" sz="105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882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CARMEN depuis 2006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222058" y="6539644"/>
            <a:ext cx="38164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50" dirty="0" err="1" smtClean="0"/>
              <a:t>S.Loigerot</a:t>
            </a:r>
            <a:r>
              <a:rPr lang="fr-FR" sz="1050" dirty="0" smtClean="0"/>
              <a:t>  BRGM/DSI</a:t>
            </a:r>
            <a:endParaRPr lang="fr-FR" sz="105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CARMEN rappel des chiffres clefs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832428529"/>
              </p:ext>
            </p:extLst>
          </p:nvPr>
        </p:nvGraphicFramePr>
        <p:xfrm>
          <a:off x="107504" y="1988840"/>
          <a:ext cx="8712968" cy="467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48591"/>
              </p:ext>
            </p:extLst>
          </p:nvPr>
        </p:nvGraphicFramePr>
        <p:xfrm>
          <a:off x="457200" y="1988840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uble flèche horizontale 5"/>
          <p:cNvSpPr/>
          <p:nvPr/>
        </p:nvSpPr>
        <p:spPr>
          <a:xfrm rot="19293522">
            <a:off x="3337366" y="3667622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Double flèche horizontale 6"/>
          <p:cNvSpPr/>
          <p:nvPr/>
        </p:nvSpPr>
        <p:spPr>
          <a:xfrm rot="13602059">
            <a:off x="4757661" y="3557198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20792" y="5631338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COMMUNICATION Géo-IDE-GéoRisques</a:t>
            </a:r>
            <a:endParaRPr lang="fr-FR" sz="1000" dirty="0"/>
          </a:p>
          <a:p>
            <a:r>
              <a:rPr lang="fr-FR" sz="1000" b="1" dirty="0" smtClean="0"/>
              <a:t>Etude amont en cours</a:t>
            </a:r>
            <a:endParaRPr lang="fr-FR" sz="1000" b="1" dirty="0"/>
          </a:p>
        </p:txBody>
      </p:sp>
      <p:cxnSp>
        <p:nvCxnSpPr>
          <p:cNvPr id="16" name="Connecteur droit avec flèche 15"/>
          <p:cNvCxnSpPr>
            <a:endCxn id="7" idx="5"/>
          </p:cNvCxnSpPr>
          <p:nvPr/>
        </p:nvCxnSpPr>
        <p:spPr>
          <a:xfrm flipH="1">
            <a:off x="5242115" y="3010362"/>
            <a:ext cx="770615" cy="641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954216" y="2458876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Exploitation des WS + stockage FTP + exposition </a:t>
            </a:r>
          </a:p>
          <a:p>
            <a:r>
              <a:rPr lang="fr-FR" sz="1000" b="1" dirty="0" smtClean="0"/>
              <a:t>des  TRI et PPR</a:t>
            </a:r>
            <a:endParaRPr lang="fr-FR" sz="1000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555776" y="2858986"/>
            <a:ext cx="1213638" cy="858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28438" y="2381642"/>
            <a:ext cx="28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Architecture technique </a:t>
            </a:r>
          </a:p>
          <a:p>
            <a:r>
              <a:rPr lang="fr-FR" sz="1200" b="1" dirty="0" smtClean="0"/>
              <a:t>proche avec le CARMEN V3</a:t>
            </a:r>
            <a:endParaRPr lang="fr-FR" sz="1200" b="1" dirty="0"/>
          </a:p>
        </p:txBody>
      </p:sp>
      <p:sp>
        <p:nvSpPr>
          <p:cNvPr id="25" name="Flèche vers le bas 24"/>
          <p:cNvSpPr/>
          <p:nvPr/>
        </p:nvSpPr>
        <p:spPr>
          <a:xfrm>
            <a:off x="4467910" y="3971818"/>
            <a:ext cx="296255" cy="1040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79512" y="5362089"/>
            <a:ext cx="214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/>
              <a:t>CARMEN v3 expérimente une nouvelle interface </a:t>
            </a:r>
          </a:p>
          <a:p>
            <a:pPr algn="r"/>
            <a:r>
              <a:rPr lang="fr-FR" sz="1100" b="1" dirty="0" smtClean="0"/>
              <a:t>pouvant contribuer au futur </a:t>
            </a:r>
            <a:r>
              <a:rPr lang="fr-FR" sz="1100" b="1" dirty="0" err="1" smtClean="0"/>
              <a:t>GéoIDE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Carto</a:t>
            </a:r>
            <a:endParaRPr lang="fr-F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68526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CARMEN et GéoRisques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8" y="2492896"/>
            <a:ext cx="3677077" cy="41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759334"/>
            <a:ext cx="4851243" cy="36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9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8" y="2204864"/>
            <a:ext cx="3677077" cy="41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86301" y="2204864"/>
            <a:ext cx="4778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GéoRisques propose pas moins de </a:t>
            </a:r>
            <a:r>
              <a:rPr lang="fr-FR" b="1" dirty="0" smtClean="0"/>
              <a:t>121</a:t>
            </a:r>
            <a:r>
              <a:rPr lang="fr-FR" dirty="0" smtClean="0"/>
              <a:t> couches de données géographiques dont </a:t>
            </a:r>
            <a:r>
              <a:rPr lang="fr-FR" b="1" dirty="0" smtClean="0"/>
              <a:t>26 issues CARMEN, </a:t>
            </a:r>
            <a:r>
              <a:rPr lang="fr-FR" dirty="0" smtClean="0"/>
              <a:t>exploitées dans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Cartes interactives </a:t>
            </a:r>
            <a:r>
              <a:rPr lang="fr-FR" dirty="0" smtClean="0"/>
              <a:t>: interface cartographique de type </a:t>
            </a:r>
            <a:r>
              <a:rPr lang="fr-FR" dirty="0" err="1" smtClean="0"/>
              <a:t>Infoterre</a:t>
            </a:r>
            <a:r>
              <a:rPr lang="fr-FR" dirty="0" smtClean="0"/>
              <a:t> (</a:t>
            </a:r>
            <a:r>
              <a:rPr lang="fr-FR" dirty="0" err="1" smtClean="0"/>
              <a:t>wms+métadonnée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MaMaison</a:t>
            </a:r>
            <a:r>
              <a:rPr lang="fr-FR" b="1" dirty="0" smtClean="0"/>
              <a:t>/MesRisques</a:t>
            </a:r>
            <a:r>
              <a:rPr lang="fr-FR" dirty="0" smtClean="0"/>
              <a:t> : rapport avec mini-cartes, permaliens vers Cartes interactives + tableau récapitulatif</a:t>
            </a:r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GéoRisques public – georisques.gouv.fr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306020" y="5445224"/>
            <a:ext cx="2650356" cy="114867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CARMEN </a:t>
            </a:r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un des fournisseurs de </a:t>
            </a:r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services pour </a:t>
            </a:r>
            <a:r>
              <a:rPr lang="fr-FR" sz="14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GeoRisques</a:t>
            </a:r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public</a:t>
            </a:r>
            <a:endParaRPr lang="fr-FR" sz="14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7076"/>
            <a:ext cx="5260934" cy="464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8943"/>
            <a:ext cx="3383657" cy="443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4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32040" y="2131187"/>
            <a:ext cx="38234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GéoRisques Autorités Publiques </a:t>
            </a:r>
            <a:r>
              <a:rPr lang="fr-FR" sz="1600" dirty="0"/>
              <a:t>propose </a:t>
            </a:r>
            <a:endParaRPr lang="fr-FR" sz="1600" dirty="0" smtClean="0"/>
          </a:p>
          <a:p>
            <a:r>
              <a:rPr lang="fr-FR" sz="1600" dirty="0" smtClean="0"/>
              <a:t>pas </a:t>
            </a:r>
            <a:r>
              <a:rPr lang="fr-FR" sz="1600" dirty="0"/>
              <a:t>moins de </a:t>
            </a:r>
            <a:r>
              <a:rPr lang="fr-FR" sz="1600" b="1" dirty="0" smtClean="0"/>
              <a:t>218 </a:t>
            </a:r>
            <a:r>
              <a:rPr lang="fr-FR" sz="1600" dirty="0" smtClean="0"/>
              <a:t>couches </a:t>
            </a:r>
            <a:r>
              <a:rPr lang="fr-FR" sz="1600" dirty="0"/>
              <a:t>de données </a:t>
            </a:r>
            <a:endParaRPr lang="fr-FR" sz="1600" dirty="0" smtClean="0"/>
          </a:p>
          <a:p>
            <a:r>
              <a:rPr lang="fr-FR" sz="1600" dirty="0" smtClean="0"/>
              <a:t>géographiques </a:t>
            </a:r>
            <a:r>
              <a:rPr lang="fr-FR" sz="1600" dirty="0"/>
              <a:t>dont </a:t>
            </a:r>
            <a:r>
              <a:rPr lang="fr-FR" sz="1600" b="1" dirty="0" smtClean="0"/>
              <a:t>83 </a:t>
            </a:r>
            <a:r>
              <a:rPr lang="fr-FR" sz="1600" b="1" dirty="0"/>
              <a:t>issues CARMEN, </a:t>
            </a:r>
            <a:endParaRPr lang="fr-FR" sz="1600" b="1" dirty="0" smtClean="0"/>
          </a:p>
          <a:p>
            <a:r>
              <a:rPr lang="fr-FR" sz="1600" dirty="0" smtClean="0"/>
              <a:t>exploitées </a:t>
            </a:r>
            <a:r>
              <a:rPr lang="fr-FR" sz="1600" dirty="0"/>
              <a:t>dans </a:t>
            </a:r>
            <a:r>
              <a:rPr lang="fr-FR" sz="1600" dirty="0" smtClean="0"/>
              <a:t>12 contextes thématiques : </a:t>
            </a:r>
          </a:p>
          <a:p>
            <a:r>
              <a:rPr lang="fr-FR" sz="1600" dirty="0" smtClean="0"/>
              <a:t>Ex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Feux de forêts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Inondations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VIGInond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1268760"/>
            <a:ext cx="81575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GéoRisques public – georisques.gouv.fr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8568"/>
            <a:ext cx="4523234" cy="337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" y="1988840"/>
            <a:ext cx="2886161" cy="13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962658" cy="218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que 6"/>
          <p:cNvSpPr/>
          <p:nvPr/>
        </p:nvSpPr>
        <p:spPr>
          <a:xfrm>
            <a:off x="3169692" y="2052574"/>
            <a:ext cx="1534331" cy="664987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652 adhérents</a:t>
            </a:r>
            <a:endParaRPr lang="fr-FR" sz="14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990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564904"/>
            <a:ext cx="828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2564904"/>
            <a:ext cx="259228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043608" y="3825044"/>
            <a:ext cx="207268" cy="541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746176" y="3734977"/>
            <a:ext cx="593576" cy="396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746176" y="3117354"/>
            <a:ext cx="7811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36744" y="2867433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WS CARMEN</a:t>
            </a:r>
            <a:endParaRPr lang="fr-FR" sz="11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276737" y="4131019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WS INFOTERRE</a:t>
            </a:r>
            <a:endParaRPr lang="fr-FR" sz="11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97867" y="4414224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Annotations</a:t>
            </a:r>
            <a:endParaRPr lang="fr-FR" sz="1100" b="1" dirty="0"/>
          </a:p>
        </p:txBody>
      </p:sp>
      <p:sp>
        <p:nvSpPr>
          <p:cNvPr id="17" name="Flèche courbée vers le bas 16"/>
          <p:cNvSpPr/>
          <p:nvPr/>
        </p:nvSpPr>
        <p:spPr>
          <a:xfrm>
            <a:off x="3074821" y="2060848"/>
            <a:ext cx="1263443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haut 17"/>
          <p:cNvSpPr/>
          <p:nvPr/>
        </p:nvSpPr>
        <p:spPr>
          <a:xfrm rot="1343153">
            <a:off x="3024410" y="5846320"/>
            <a:ext cx="3456384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laptop"/>
          <p:cNvSpPr>
            <a:spLocks noEditPoints="1" noChangeArrowheads="1"/>
          </p:cNvSpPr>
          <p:nvPr/>
        </p:nvSpPr>
        <p:spPr bwMode="auto">
          <a:xfrm>
            <a:off x="6372200" y="5590604"/>
            <a:ext cx="977047" cy="735356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42" y="2398815"/>
            <a:ext cx="3429598" cy="24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139952" y="577361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Conservation des contextes </a:t>
            </a:r>
          </a:p>
          <a:p>
            <a:r>
              <a:rPr lang="fr-FR" sz="1000" b="1" dirty="0" smtClean="0"/>
              <a:t>sur le poste de l’adhérent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504935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369</Words>
  <Application>Microsoft Office PowerPoint</Application>
  <PresentationFormat>Affichage à l'écran (4:3)</PresentationFormat>
  <Paragraphs>83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CARMEN et les autres IDG </vt:lpstr>
      <vt:lpstr>Journée des adhérents  2°édition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Raout Sindy</dc:creator>
  <cp:lastModifiedBy>Loigerot Stephane</cp:lastModifiedBy>
  <cp:revision>77</cp:revision>
  <dcterms:created xsi:type="dcterms:W3CDTF">2014-01-29T15:50:21Z</dcterms:created>
  <dcterms:modified xsi:type="dcterms:W3CDTF">2016-02-04T06:58:56Z</dcterms:modified>
</cp:coreProperties>
</file>